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6" r:id="rId2"/>
    <p:sldMasterId id="2147483698" r:id="rId3"/>
  </p:sldMasterIdLst>
  <p:notesMasterIdLst>
    <p:notesMasterId r:id="rId16"/>
  </p:notesMasterIdLst>
  <p:sldIdLst>
    <p:sldId id="283" r:id="rId4"/>
    <p:sldId id="332" r:id="rId5"/>
    <p:sldId id="308" r:id="rId6"/>
    <p:sldId id="336" r:id="rId7"/>
    <p:sldId id="335" r:id="rId8"/>
    <p:sldId id="277" r:id="rId9"/>
    <p:sldId id="331" r:id="rId10"/>
    <p:sldId id="304" r:id="rId11"/>
    <p:sldId id="337" r:id="rId12"/>
    <p:sldId id="338" r:id="rId13"/>
    <p:sldId id="340" r:id="rId14"/>
    <p:sldId id="342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85680" autoAdjust="0"/>
  </p:normalViewPr>
  <p:slideViewPr>
    <p:cSldViewPr>
      <p:cViewPr>
        <p:scale>
          <a:sx n="100" d="100"/>
          <a:sy n="100" d="100"/>
        </p:scale>
        <p:origin x="-5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6DA60E-9FCF-427D-A2FA-213FD775709E}" type="datetimeFigureOut">
              <a:rPr lang="en-US" smtClean="0"/>
              <a:t>8/5/2014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DB64FB-F627-4843-994D-5E1D6CC22A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2116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2452004-6C31-428B-902A-DEF2100FDB3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DCECF7D2-D10D-4465-880A-CB05D60C6FDC}" type="slidenum">
              <a:rPr lang="en-US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E5A7CFB5-E70A-4415-88F9-0E615E616A01}" type="slidenum">
              <a:rPr lang="en-US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2452004-6C31-428B-902A-DEF2100FDB3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DCECF7D2-D10D-4465-880A-CB05D60C6FDC}" type="slidenum">
              <a:rPr lang="en-US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DCECF7D2-D10D-4465-880A-CB05D60C6FDC}" type="slidenum">
              <a:rPr lang="en-US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2C74B4-F3EE-4636-9D76-E3DFEE333A3E}" type="datetime1">
              <a:rPr lang="en-US"/>
              <a:pPr>
                <a:defRPr/>
              </a:pPr>
              <a:t>8/5/2014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1B2282-634E-45EA-8BC2-32FF693DCE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7052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0F02BC-0888-4163-A004-59763F7D924A}" type="datetime1">
              <a:rPr lang="en-US"/>
              <a:pPr>
                <a:defRPr/>
              </a:pPr>
              <a:t>8/5/2014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8B6278-7D11-4F4E-B44A-79FD7F5B8A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723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9B3047-9CCF-46C5-8C2F-1C5D4F21BC43}" type="datetime1">
              <a:rPr lang="en-US"/>
              <a:pPr>
                <a:defRPr/>
              </a:pPr>
              <a:t>8/5/2014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7A869C-445A-49F8-9D2B-D38BD18166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7353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815493-232F-40CF-BDD3-B8994D5AF85C}" type="datetime1">
              <a:rPr lang="en-US"/>
              <a:pPr>
                <a:defRPr/>
              </a:pPr>
              <a:t>8/5/2014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79F71E-F266-44B4-980D-40D46F787F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657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6F684F-02FE-4BEF-A167-E80907F45F5C}" type="datetime1">
              <a:rPr lang="en-US"/>
              <a:pPr>
                <a:defRPr/>
              </a:pPr>
              <a:t>8/5/2014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40CA58-2005-42E5-BEC6-FB2D9C29F3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7316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FD5398-0F7E-4D22-A9FA-5DACC2B7A642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GAPEC-0521-13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51EF34-5649-4B97-B75D-4EF08B1B001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5186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Master still frame 10-6.a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938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1115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76E4EE-2BD9-4696-B985-58F37EC2D340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321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GAPEC-0521-13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B93959-CA8E-40FF-B9D9-DBB28D41CDF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14336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A34FA2-1661-4326-AD70-99B3FED45604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GAPEC-0521-13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801769-3F41-4710-A5F5-869001CA795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88310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FDB405-81B6-4442-BA3F-77B5AB86067D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GAPEC-0521-13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42DA31-221E-40B6-AF7A-CC3B69157E8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96383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43C491-F6BF-46F1-99D1-34FC5AF10677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GAPEC-0521-13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CDA678-D5C2-4C98-A25D-257338C81FB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05806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E610B1-6F52-4AA0-BEB5-66DC0EAEFF6D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GAPEC-0521-13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1D4DBB-FA95-4CC5-BDE8-B18560A465D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2696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906642-344B-449A-80E8-8279F40F9A4F}" type="datetime1">
              <a:rPr lang="en-US"/>
              <a:pPr>
                <a:defRPr/>
              </a:pPr>
              <a:t>8/5/2014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0213A5-54BE-481C-AAE7-BFA06AAE42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0481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6D5891-9F28-4A24-997A-C878A33B4456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GAPEC-0521-13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2937D0-7C9C-404D-8923-06662F3634D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251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C99B0E-9016-4ACC-BF03-2B9163551F9C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GAPEC-0521-13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8FE77C-E556-429D-9B7F-54C788E74BA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53612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9C50D5-7900-4C6B-86C6-D6771FD3CB5B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GAPEC-0521-13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D3EDDE-119B-4AC5-810D-2B9F534C693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14040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04B395-F35C-4AD8-BC20-AD80F4C9F3AE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GAPEC-0521-13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AF3510-C85A-437D-8A17-436339AD82F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4172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C25C0-80AE-447D-B3B5-8FEC90E57676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GAPEC-0521-13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81A7E3-4532-4F63-8889-3EB42290A6D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771754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FD5398-0F7E-4D22-A9FA-5DACC2B7A642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GAPEC-0521-13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51EF34-5649-4B97-B75D-4EF08B1B001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87659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Master still frame 10-6.a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938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1115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76E4EE-2BD9-4696-B985-58F37EC2D340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321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GAPEC-0521-13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B93959-CA8E-40FF-B9D9-DBB28D41CDF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585113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A34FA2-1661-4326-AD70-99B3FED45604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GAPEC-0521-13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801769-3F41-4710-A5F5-869001CA795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285163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FDB405-81B6-4442-BA3F-77B5AB86067D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GAPEC-0521-13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42DA31-221E-40B6-AF7A-CC3B69157E8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197607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43C491-F6BF-46F1-99D1-34FC5AF10677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GAPEC-0521-13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CDA678-D5C2-4C98-A25D-257338C81FB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4643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408091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E610B1-6F52-4AA0-BEB5-66DC0EAEFF6D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GAPEC-0521-13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1D4DBB-FA95-4CC5-BDE8-B18560A465D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791130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6D5891-9F28-4A24-997A-C878A33B4456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GAPEC-0521-13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2937D0-7C9C-404D-8923-06662F3634D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440028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C99B0E-9016-4ACC-BF03-2B9163551F9C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GAPEC-0521-13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8FE77C-E556-429D-9B7F-54C788E74BA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029468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9C50D5-7900-4C6B-86C6-D6771FD3CB5B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GAPEC-0521-13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D3EDDE-119B-4AC5-810D-2B9F534C693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597706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04B395-F35C-4AD8-BC20-AD80F4C9F3AE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GAPEC-0521-13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AF3510-C85A-437D-8A17-436339AD82F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587974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C25C0-80AE-447D-B3B5-8FEC90E57676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GAPEC-0521-13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81A7E3-4532-4F63-8889-3EB42290A6D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2634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E06C7C-242C-4492-9852-2A40054216C6}" type="datetime1">
              <a:rPr lang="en-US"/>
              <a:pPr>
                <a:defRPr/>
              </a:pPr>
              <a:t>8/5/2014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D616C3-394C-45D1-8751-889FA0D6BD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5689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F7B95A-CD6A-44E8-A5AE-DE9B4A8D360C}" type="datetime1">
              <a:rPr lang="en-US"/>
              <a:pPr>
                <a:defRPr/>
              </a:pPr>
              <a:t>8/5/2014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51C24F-4A5C-4CEB-9FB2-6DE6C63C4E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8179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A885A6-C54B-4E00-8A6B-6AA7086E47DB}" type="datetime1">
              <a:rPr lang="en-US"/>
              <a:pPr>
                <a:defRPr/>
              </a:pPr>
              <a:t>8/5/2014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C45322-C2C4-4726-ACC4-189627B437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2223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C7067E-E3B1-41FF-9397-83555033A116}" type="datetime1">
              <a:rPr lang="en-US"/>
              <a:pPr>
                <a:defRPr/>
              </a:pPr>
              <a:t>8/5/2014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BD00FC-2C1C-4DA6-9B75-9419D82CA5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3047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4443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534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6D6C7E-D0D5-449C-805D-1594D5CCCB83}" type="datetime1">
              <a:rPr lang="en-US"/>
              <a:pPr>
                <a:defRPr/>
              </a:pPr>
              <a:t>8/5/2014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2AB854-5DCD-4E2B-9E63-8C8DEE2B33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0796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  <a:ea typeface="ＭＳ Ｐゴシック" pitchFamily="34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FACE1CC-A816-494A-AD8A-FCDE167F306F}" type="datetime1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  <a:ea typeface="ＭＳ Ｐゴシック" pitchFamily="34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AB41A5F-369A-409C-84DB-033062BEE69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726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Calvert MT Std" pitchFamily="50" charset="0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vert MT Std"/>
          <a:ea typeface="MS PGothic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vert MT Std"/>
          <a:ea typeface="MS PGothic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vert MT Std"/>
          <a:ea typeface="MS PGothic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vert MT Std"/>
          <a:ea typeface="MS PGothic" pitchFamily="34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Master still frame 10-6.a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C5924ED-B7FF-47C2-8DAB-A7B92B481662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28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GAPEC-0521-13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0" y="6356350"/>
            <a:ext cx="30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F90EC7A-6075-4E2E-9B69-8657C96FCBA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3662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vert MT Std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vert MT Std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vert MT Std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vert MT Std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vert MT Std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vert MT Std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vert MT Std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vert MT Std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Master still frame 10-6.a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C5924ED-B7FF-47C2-8DAB-A7B92B481662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28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GAPEC-0521-13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0" y="6356350"/>
            <a:ext cx="30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F90EC7A-6075-4E2E-9B69-8657C96FCBA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9737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vert MT Std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vert MT Std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vert MT Std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vert MT Std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vert MT Std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vert MT Std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vert MT Std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vert MT Std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_-_2003_Document1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jpeg"/><Relationship Id="rId4" Type="http://schemas.openxmlformats.org/officeDocument/2006/relationships/image" Target="../media/image9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C2AC34-9FE8-41C7-93D7-7BB1473F196C}" type="slidenum">
              <a:rPr lang="en-US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762000" y="3733800"/>
            <a:ext cx="586740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2600" b="1" dirty="0" smtClean="0"/>
              <a:t>Child Welfare Reform Council</a:t>
            </a:r>
            <a:endParaRPr lang="en-US" sz="2600" b="1" dirty="0"/>
          </a:p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2600" b="1" dirty="0" smtClean="0"/>
              <a:t>August 5, 2014</a:t>
            </a:r>
            <a:endParaRPr lang="en-US" sz="2600" b="1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381000" y="1143000"/>
            <a:ext cx="66294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buNone/>
            </a:pPr>
            <a:r>
              <a:rPr lang="en-US" sz="3200" b="1" dirty="0"/>
              <a:t>Transition of Children in Foster Care, Receiving Adoption Assistance and Select Youth in Juvenile Justice to </a:t>
            </a:r>
            <a:r>
              <a:rPr lang="en-US" sz="3200" b="1" dirty="0" err="1"/>
              <a:t>Amerigroup</a:t>
            </a:r>
            <a:r>
              <a:rPr lang="en-US" sz="3200" b="1" dirty="0"/>
              <a:t> Georgia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5744" y="457200"/>
            <a:ext cx="2048256" cy="16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86600" y="3505200"/>
            <a:ext cx="2057400" cy="1447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86600" y="1981200"/>
            <a:ext cx="2057400" cy="16001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753100"/>
            <a:ext cx="274320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578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6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838200"/>
          </a:xfrm>
        </p:spPr>
        <p:txBody>
          <a:bodyPr/>
          <a:lstStyle/>
          <a:p>
            <a:pPr eaLnBrk="1" hangingPunct="1"/>
            <a:r>
              <a:rPr lang="en-US" altLang="en-US" sz="3600" dirty="0" smtClean="0">
                <a:latin typeface="Arial" pitchFamily="34" charset="0"/>
                <a:cs typeface="Arial" pitchFamily="34" charset="0"/>
              </a:rPr>
              <a:t>Key Grant Points</a:t>
            </a:r>
          </a:p>
        </p:txBody>
      </p:sp>
      <p:sp>
        <p:nvSpPr>
          <p:cNvPr id="6147" name="Content Placeholder 9"/>
          <p:cNvSpPr>
            <a:spLocks noGrp="1"/>
          </p:cNvSpPr>
          <p:nvPr>
            <p:ph idx="1"/>
          </p:nvPr>
        </p:nvSpPr>
        <p:spPr>
          <a:xfrm>
            <a:off x="381000" y="990600"/>
            <a:ext cx="8229600" cy="4525963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2000" b="1" dirty="0" smtClean="0">
                <a:cs typeface="Times New Roman" panose="02020603050405020304" pitchFamily="18" charset="0"/>
              </a:rPr>
              <a:t>Target </a:t>
            </a:r>
            <a:r>
              <a:rPr lang="en-US" altLang="en-US" sz="2000" b="1" dirty="0">
                <a:cs typeface="Times New Roman" panose="02020603050405020304" pitchFamily="18" charset="0"/>
              </a:rPr>
              <a:t>Statement: </a:t>
            </a:r>
            <a:r>
              <a:rPr lang="en-US" altLang="en-US" sz="2000" dirty="0">
                <a:cs typeface="Times New Roman" panose="02020603050405020304" pitchFamily="18" charset="0"/>
              </a:rPr>
              <a:t>Keep youth engaged in their health care and service systems so that they will utilize more primary and preventive care in lieu of high cost facility based settings</a:t>
            </a:r>
            <a:r>
              <a:rPr lang="en-US" altLang="en-US" sz="2000" dirty="0" smtClean="0">
                <a:cs typeface="Times New Roman" panose="02020603050405020304" pitchFamily="18" charset="0"/>
              </a:rPr>
              <a:t>.</a:t>
            </a:r>
          </a:p>
          <a:p>
            <a:pPr marL="0" indent="0" eaLnBrk="1" hangingPunct="1">
              <a:buNone/>
              <a:defRPr/>
            </a:pPr>
            <a:endParaRPr lang="en-US" altLang="en-US" sz="2000" dirty="0"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n-US" altLang="en-US" sz="2000" b="1" dirty="0" smtClean="0">
                <a:cs typeface="Times New Roman" panose="02020603050405020304" pitchFamily="18" charset="0"/>
              </a:rPr>
              <a:t>Target </a:t>
            </a:r>
            <a:r>
              <a:rPr lang="en-US" altLang="en-US" sz="2000" b="1" dirty="0">
                <a:cs typeface="Times New Roman" panose="02020603050405020304" pitchFamily="18" charset="0"/>
              </a:rPr>
              <a:t>Population:  </a:t>
            </a:r>
            <a:r>
              <a:rPr lang="en-US" altLang="en-US" sz="2000" dirty="0">
                <a:cs typeface="Times New Roman" panose="02020603050405020304" pitchFamily="18" charset="0"/>
              </a:rPr>
              <a:t>Youth with greatest need of comprehensive services to help them obtain positive outcomes associated with well-being</a:t>
            </a:r>
            <a:r>
              <a:rPr lang="en-US" altLang="en-US" sz="2000" dirty="0" smtClean="0">
                <a:cs typeface="Times New Roman" panose="02020603050405020304" pitchFamily="18" charset="0"/>
              </a:rPr>
              <a:t>:</a:t>
            </a:r>
          </a:p>
          <a:p>
            <a:pPr lvl="1" eaLnBrk="1" hangingPunct="1">
              <a:defRPr/>
            </a:pPr>
            <a:r>
              <a:rPr lang="en-US" altLang="en-US" sz="2000" dirty="0" smtClean="0">
                <a:cs typeface="Times New Roman" panose="02020603050405020304" pitchFamily="18" charset="0"/>
              </a:rPr>
              <a:t>In Foster Care for 12 months or greater</a:t>
            </a:r>
          </a:p>
          <a:p>
            <a:pPr lvl="1" eaLnBrk="1" hangingPunct="1">
              <a:defRPr/>
            </a:pPr>
            <a:r>
              <a:rPr lang="en-US" altLang="en-US" sz="2000" dirty="0" smtClean="0">
                <a:cs typeface="Times New Roman" panose="02020603050405020304" pitchFamily="18" charset="0"/>
              </a:rPr>
              <a:t>Age 17-20 residing in group home setting</a:t>
            </a:r>
          </a:p>
          <a:p>
            <a:pPr lvl="1" eaLnBrk="1" hangingPunct="1">
              <a:defRPr/>
            </a:pPr>
            <a:r>
              <a:rPr lang="en-US" altLang="en-US" sz="2000" dirty="0" smtClean="0">
                <a:cs typeface="Times New Roman" panose="02020603050405020304" pitchFamily="18" charset="0"/>
              </a:rPr>
              <a:t>Documented history of behavioral health needs</a:t>
            </a:r>
          </a:p>
          <a:p>
            <a:pPr marL="0" indent="0" eaLnBrk="1" hangingPunct="1">
              <a:buNone/>
              <a:defRPr/>
            </a:pPr>
            <a:endParaRPr lang="en-US" altLang="en-US" sz="2000" dirty="0"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n-US" altLang="en-US" sz="2000" b="1" dirty="0" smtClean="0">
                <a:cs typeface="Times New Roman" panose="02020603050405020304" pitchFamily="18" charset="0"/>
              </a:rPr>
              <a:t>Targeted </a:t>
            </a:r>
            <a:r>
              <a:rPr lang="en-US" altLang="en-US" sz="2000" b="1" dirty="0">
                <a:cs typeface="Times New Roman" panose="02020603050405020304" pitchFamily="18" charset="0"/>
              </a:rPr>
              <a:t>Counties:  </a:t>
            </a:r>
            <a:r>
              <a:rPr lang="en-US" altLang="en-US" sz="2000" dirty="0">
                <a:cs typeface="Times New Roman" panose="02020603050405020304" pitchFamily="18" charset="0"/>
              </a:rPr>
              <a:t>Fulton, DeKalb, Gwinnett, and Cobb.  Bibb County (Macon, Ga to reflect the rural imprint</a:t>
            </a:r>
            <a:r>
              <a:rPr lang="en-US" altLang="en-US" sz="2000" dirty="0" smtClean="0">
                <a:cs typeface="Times New Roman" panose="02020603050405020304" pitchFamily="18" charset="0"/>
              </a:rPr>
              <a:t>).</a:t>
            </a:r>
            <a:endParaRPr lang="en-US" altLang="en-US" sz="2000" dirty="0"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n-US" altLang="en-US" sz="2000" b="1" dirty="0" smtClean="0">
                <a:cs typeface="Times New Roman" panose="02020603050405020304" pitchFamily="18" charset="0"/>
              </a:rPr>
              <a:t>Participant </a:t>
            </a:r>
            <a:r>
              <a:rPr lang="en-US" altLang="en-US" sz="2000" b="1" dirty="0">
                <a:cs typeface="Times New Roman" panose="02020603050405020304" pitchFamily="18" charset="0"/>
              </a:rPr>
              <a:t>Number Targets</a:t>
            </a:r>
            <a:r>
              <a:rPr lang="en-US" altLang="en-US" sz="2000" dirty="0">
                <a:cs typeface="Times New Roman" panose="02020603050405020304" pitchFamily="18" charset="0"/>
              </a:rPr>
              <a:t>:   Year 1: 126;       Year 2: 396;        Year 3: 720</a:t>
            </a:r>
          </a:p>
          <a:p>
            <a:pPr eaLnBrk="1" hangingPunct="1">
              <a:defRPr/>
            </a:pPr>
            <a:endParaRPr lang="en-US" altLang="en-US" sz="2000" dirty="0" smtClean="0">
              <a:latin typeface="Arial" pitchFamily="34" charset="0"/>
              <a:cs typeface="Arial" pitchFamily="34" charset="0"/>
            </a:endParaRPr>
          </a:p>
          <a:p>
            <a:pPr marL="0" indent="0" eaLnBrk="1" hangingPunct="1">
              <a:buFont typeface="Arial" pitchFamily="34" charset="0"/>
              <a:buNone/>
              <a:defRPr/>
            </a:pPr>
            <a:endParaRPr lang="en-US" alt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11B916-B087-4635-81DC-CCBA13C1E83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125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753100"/>
            <a:ext cx="274320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5145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6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838200"/>
          </a:xfrm>
        </p:spPr>
        <p:txBody>
          <a:bodyPr/>
          <a:lstStyle/>
          <a:p>
            <a:pPr eaLnBrk="1" hangingPunct="1"/>
            <a:r>
              <a:rPr lang="en-US" altLang="en-US" sz="3600" dirty="0" smtClean="0">
                <a:latin typeface="Arial" pitchFamily="34" charset="0"/>
                <a:cs typeface="Arial" pitchFamily="34" charset="0"/>
              </a:rPr>
              <a:t>Key Grant Points (cont.)</a:t>
            </a:r>
          </a:p>
        </p:txBody>
      </p:sp>
      <p:sp>
        <p:nvSpPr>
          <p:cNvPr id="6147" name="Content Placeholder 9"/>
          <p:cNvSpPr>
            <a:spLocks noGrp="1"/>
          </p:cNvSpPr>
          <p:nvPr>
            <p:ph idx="1"/>
          </p:nvPr>
        </p:nvSpPr>
        <p:spPr>
          <a:xfrm>
            <a:off x="381000" y="1227137"/>
            <a:ext cx="8229600" cy="4525963"/>
          </a:xfrm>
        </p:spPr>
        <p:txBody>
          <a:bodyPr/>
          <a:lstStyle/>
          <a:p>
            <a:pPr marL="457200" lvl="1" indent="0">
              <a:buNone/>
            </a:pPr>
            <a:r>
              <a:rPr lang="en-US" b="1" dirty="0" smtClean="0"/>
              <a:t>Proposed </a:t>
            </a:r>
            <a:r>
              <a:rPr lang="en-US" b="1" dirty="0"/>
              <a:t>Measures of Success:</a:t>
            </a:r>
            <a:r>
              <a:rPr lang="en-US" dirty="0"/>
              <a:t>  </a:t>
            </a:r>
            <a:endParaRPr lang="en-US" sz="3600" dirty="0"/>
          </a:p>
          <a:p>
            <a:pPr lvl="2"/>
            <a:r>
              <a:rPr lang="en-US" dirty="0"/>
              <a:t>Percent reduction in hospitalization due to mental health/substance use issues</a:t>
            </a:r>
            <a:endParaRPr lang="en-US" sz="3200" dirty="0"/>
          </a:p>
          <a:p>
            <a:pPr lvl="2"/>
            <a:r>
              <a:rPr lang="en-US" dirty="0"/>
              <a:t>Percent increase in access to PCP/PCD</a:t>
            </a:r>
            <a:endParaRPr lang="en-US" sz="3200" dirty="0"/>
          </a:p>
          <a:p>
            <a:pPr lvl="2"/>
            <a:r>
              <a:rPr lang="en-US" dirty="0"/>
              <a:t> Change in pregnancy behavior (increase in FP, actively using contraception, longer pregnancy intervals</a:t>
            </a:r>
            <a:endParaRPr lang="en-US" sz="3200" dirty="0"/>
          </a:p>
          <a:p>
            <a:pPr lvl="2"/>
            <a:r>
              <a:rPr lang="en-US" dirty="0"/>
              <a:t>Percent increase in employment (increase over a given time period, such as six months)</a:t>
            </a:r>
            <a:endParaRPr lang="en-US" sz="3200" dirty="0"/>
          </a:p>
          <a:p>
            <a:pPr lvl="2"/>
            <a:r>
              <a:rPr lang="en-US" dirty="0"/>
              <a:t>Percent increase in enrollment in secondary and post-secondary education (grade progression, graduation rate, GED attainment, post-secondary enrollment</a:t>
            </a:r>
            <a:endParaRPr lang="en-US" sz="3200" dirty="0"/>
          </a:p>
          <a:p>
            <a:pPr marL="0" indent="0" eaLnBrk="1" hangingPunct="1">
              <a:buFont typeface="Arial" pitchFamily="34" charset="0"/>
              <a:buNone/>
              <a:defRPr/>
            </a:pPr>
            <a:endParaRPr lang="en-US" alt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11B916-B087-4635-81DC-CCBA13C1E83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125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753100"/>
            <a:ext cx="274320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6044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QUESTIONS?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51C24F-4A5C-4CEB-9FB2-6DE6C63C4EAF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753100"/>
            <a:ext cx="274320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C:\Users\ad27197\AppData\Local\Microsoft\Windows\Temporary Internet Files\Content.IE5\AF4KI6KI\MC900441498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428" y="1600428"/>
            <a:ext cx="3657143" cy="3657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176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6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838200"/>
          </a:xfrm>
        </p:spPr>
        <p:txBody>
          <a:bodyPr/>
          <a:lstStyle/>
          <a:p>
            <a:pPr eaLnBrk="1" hangingPunct="1"/>
            <a:r>
              <a:rPr lang="en-US" altLang="en-US" sz="3600" dirty="0" smtClean="0">
                <a:latin typeface="Arial" pitchFamily="34" charset="0"/>
                <a:cs typeface="Arial" pitchFamily="34" charset="0"/>
              </a:rPr>
              <a:t>Georgia Families 360°: Primary Goals</a:t>
            </a:r>
          </a:p>
        </p:txBody>
      </p:sp>
      <p:sp>
        <p:nvSpPr>
          <p:cNvPr id="6147" name="Content Placeholder 9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r>
              <a:rPr lang="en-US" sz="2800" dirty="0" smtClean="0"/>
              <a:t>Improve </a:t>
            </a:r>
            <a:r>
              <a:rPr lang="en-US" sz="2800" dirty="0"/>
              <a:t>health outcomes through intensive case management</a:t>
            </a:r>
          </a:p>
          <a:p>
            <a:r>
              <a:rPr lang="en-US" sz="2800" dirty="0"/>
              <a:t>Integrated coordination of all health care services</a:t>
            </a:r>
          </a:p>
          <a:p>
            <a:r>
              <a:rPr lang="en-US" sz="2800" dirty="0"/>
              <a:t>Engagement of primary care physicians and dentists</a:t>
            </a:r>
          </a:p>
          <a:p>
            <a:r>
              <a:rPr lang="en-US" sz="2800" dirty="0"/>
              <a:t>Comply with and support state and federal </a:t>
            </a:r>
            <a:r>
              <a:rPr lang="en-US" sz="2800" dirty="0" smtClean="0"/>
              <a:t>policies</a:t>
            </a:r>
          </a:p>
          <a:p>
            <a:r>
              <a:rPr lang="en-US" sz="2800" dirty="0"/>
              <a:t>Foster permanency  and long term independence</a:t>
            </a:r>
          </a:p>
          <a:p>
            <a:pPr marL="0" indent="0">
              <a:buNone/>
            </a:pPr>
            <a:endParaRPr lang="en-US" sz="2000" dirty="0"/>
          </a:p>
          <a:p>
            <a:pPr eaLnBrk="1" hangingPunct="1">
              <a:defRPr/>
            </a:pPr>
            <a:endParaRPr lang="en-US" altLang="en-US" sz="2000" dirty="0" smtClean="0">
              <a:latin typeface="Arial" pitchFamily="34" charset="0"/>
              <a:cs typeface="Arial" pitchFamily="34" charset="0"/>
            </a:endParaRPr>
          </a:p>
          <a:p>
            <a:pPr marL="0" indent="0" eaLnBrk="1" hangingPunct="1">
              <a:buFont typeface="Arial" pitchFamily="34" charset="0"/>
              <a:buNone/>
              <a:defRPr/>
            </a:pPr>
            <a:endParaRPr lang="en-US" alt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11B916-B087-4635-81DC-CCBA13C1E83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125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753100"/>
            <a:ext cx="274320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7241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latin typeface="Arial" pitchFamily="34" charset="0"/>
                <a:cs typeface="Arial" pitchFamily="34" charset="0"/>
              </a:rPr>
              <a:t>Ways of Reaching Our Goals 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All members have a medical and dental home</a:t>
            </a:r>
          </a:p>
          <a:p>
            <a:pPr eaLnBrk="1" hangingPunct="1"/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Ensure all members have access to preventive care and screenings </a:t>
            </a:r>
          </a:p>
          <a:p>
            <a:pPr eaLnBrk="1" hangingPunct="1"/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Providers adhere to clinical practice guidelines and evidence-based medicine </a:t>
            </a:r>
          </a:p>
          <a:p>
            <a:pPr eaLnBrk="1" hangingPunct="1"/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Improve health outcomes and chances for successful child welfare outcomes</a:t>
            </a:r>
          </a:p>
          <a:p>
            <a:pPr eaLnBrk="1" hangingPunct="1"/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Improving assessment timeliness for foster youth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515382-DB57-4A01-BA31-BA731AB9B64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149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753099"/>
            <a:ext cx="274320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1476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5092700" y="1981200"/>
            <a:ext cx="3632200" cy="3962400"/>
          </a:xfrm>
          <a:prstGeom prst="rect">
            <a:avLst/>
          </a:prstGeom>
          <a:solidFill>
            <a:schemeClr val="accent5">
              <a:lumMod val="90000"/>
            </a:schemeClr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eaLnBrk="1" hangingPunct="1">
              <a:buNone/>
            </a:pPr>
            <a:endParaRPr lang="en-US" sz="2400" dirty="0" smtClean="0"/>
          </a:p>
          <a:p>
            <a:pPr marL="0" indent="0" algn="ctr" eaLnBrk="1" hangingPunct="1">
              <a:buNone/>
            </a:pPr>
            <a:r>
              <a:rPr lang="en-US" sz="2400" dirty="0" smtClean="0"/>
              <a:t>Community </a:t>
            </a:r>
            <a:r>
              <a:rPr lang="en-US" sz="2400" dirty="0"/>
              <a:t>Collaboration</a:t>
            </a:r>
          </a:p>
          <a:p>
            <a:pPr lvl="1" eaLnBrk="1" hangingPunct="1"/>
            <a:r>
              <a:rPr lang="en-US" sz="2000" dirty="0"/>
              <a:t>Court Improvement Initiatives</a:t>
            </a:r>
          </a:p>
          <a:p>
            <a:pPr lvl="1" eaLnBrk="1" hangingPunct="1"/>
            <a:r>
              <a:rPr lang="en-US" sz="2000" dirty="0"/>
              <a:t>Family </a:t>
            </a:r>
            <a:r>
              <a:rPr lang="en-US" sz="2000" dirty="0" smtClean="0"/>
              <a:t>Preservation</a:t>
            </a:r>
          </a:p>
          <a:p>
            <a:pPr lvl="1" eaLnBrk="1" hangingPunct="1"/>
            <a:r>
              <a:rPr lang="en-US" sz="2000" dirty="0" smtClean="0"/>
              <a:t>GA Dental Association</a:t>
            </a:r>
          </a:p>
          <a:p>
            <a:pPr lvl="1" eaLnBrk="1" hangingPunct="1"/>
            <a:r>
              <a:rPr lang="en-US" sz="2000" dirty="0" smtClean="0"/>
              <a:t>GA  American Academy of Pediatrics</a:t>
            </a:r>
          </a:p>
          <a:p>
            <a:pPr lvl="1" eaLnBrk="1" hangingPunct="1"/>
            <a:r>
              <a:rPr lang="en-US" sz="2000" dirty="0" smtClean="0"/>
              <a:t>Regional Intake Centers</a:t>
            </a:r>
          </a:p>
          <a:p>
            <a:pPr lvl="2" eaLnBrk="1" hangingPunct="1"/>
            <a:r>
              <a:rPr lang="en-US" sz="1600" dirty="0" smtClean="0"/>
              <a:t>CHOA</a:t>
            </a:r>
          </a:p>
          <a:p>
            <a:pPr lvl="2" eaLnBrk="1" hangingPunct="1"/>
            <a:r>
              <a:rPr lang="en-US" sz="1600" dirty="0" smtClean="0"/>
              <a:t>Kaiser-Permanente</a:t>
            </a:r>
          </a:p>
          <a:p>
            <a:pPr lvl="2" eaLnBrk="1" hangingPunct="1"/>
            <a:endParaRPr lang="en-US" sz="1600" dirty="0"/>
          </a:p>
          <a:p>
            <a:pPr eaLnBrk="1" hangingPunct="1"/>
            <a:endParaRPr lang="en-US" sz="2400" dirty="0" smtClean="0"/>
          </a:p>
        </p:txBody>
      </p:sp>
      <p:pic>
        <p:nvPicPr>
          <p:cNvPr id="1026" name="Picture 2" descr="http://www.caleb-consulting.com/wp-content/uploads/2010/10/CLIPART.CROSSWORD4-300x3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80587">
            <a:off x="2901949" y="4038600"/>
            <a:ext cx="2425700" cy="2425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Planning for Implementation</a:t>
            </a:r>
            <a:endParaRPr lang="en-US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04800" y="1600201"/>
            <a:ext cx="38100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buFontTx/>
              <a:buNone/>
            </a:pPr>
            <a:r>
              <a:rPr lang="en-US" b="1" dirty="0" err="1" smtClean="0"/>
              <a:t>Amerigroup</a:t>
            </a:r>
            <a:r>
              <a:rPr lang="en-US" b="1" dirty="0" smtClean="0"/>
              <a:t> Planning</a:t>
            </a:r>
          </a:p>
          <a:p>
            <a:pPr eaLnBrk="1" hangingPunct="1"/>
            <a:r>
              <a:rPr lang="en-US" sz="2400" dirty="0" smtClean="0"/>
              <a:t>Staffing - </a:t>
            </a:r>
            <a:r>
              <a:rPr lang="en-US" sz="2000" dirty="0" smtClean="0"/>
              <a:t>90 new hires</a:t>
            </a:r>
          </a:p>
          <a:p>
            <a:pPr eaLnBrk="1" hangingPunct="1"/>
            <a:r>
              <a:rPr lang="en-US" sz="2400" dirty="0" smtClean="0"/>
              <a:t>Training</a:t>
            </a:r>
          </a:p>
          <a:p>
            <a:pPr eaLnBrk="1" hangingPunct="1"/>
            <a:r>
              <a:rPr lang="en-US" sz="2400" dirty="0" smtClean="0"/>
              <a:t>Town Halls</a:t>
            </a:r>
          </a:p>
          <a:p>
            <a:pPr eaLnBrk="1" hangingPunct="1"/>
            <a:r>
              <a:rPr lang="en-US" sz="2400" dirty="0" smtClean="0"/>
              <a:t>Network Access &amp; Contracting</a:t>
            </a:r>
          </a:p>
          <a:p>
            <a:pPr eaLnBrk="1" hangingPunct="1"/>
            <a:r>
              <a:rPr lang="en-US" sz="2400" dirty="0" smtClean="0"/>
              <a:t>Information System Enhancements</a:t>
            </a:r>
          </a:p>
          <a:p>
            <a:pPr eaLnBrk="1" hangingPunct="1"/>
            <a:r>
              <a:rPr lang="en-US" sz="2400" dirty="0" smtClean="0"/>
              <a:t>Revised P&amp;P and </a:t>
            </a:r>
          </a:p>
          <a:p>
            <a:pPr marL="0" indent="0" eaLnBrk="1" hangingPunct="1">
              <a:buNone/>
            </a:pPr>
            <a:r>
              <a:rPr lang="en-US" sz="2400" dirty="0" smtClean="0"/>
              <a:t>     Member Handbooks</a:t>
            </a:r>
          </a:p>
          <a:p>
            <a:pPr eaLnBrk="1" hangingPunct="1"/>
            <a:endParaRPr lang="en-US" sz="2400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7ABB1C-0650-40FA-827B-3848C21CEA7E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7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943600"/>
            <a:ext cx="2743200" cy="752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0788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457200"/>
          </a:xfrm>
        </p:spPr>
        <p:txBody>
          <a:bodyPr/>
          <a:lstStyle/>
          <a:p>
            <a:r>
              <a:rPr lang="en-US" sz="4000" dirty="0" smtClean="0"/>
              <a:t>GF 360 Program Requirements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382000" cy="4762500"/>
          </a:xfrm>
        </p:spPr>
        <p:txBody>
          <a:bodyPr/>
          <a:lstStyle/>
          <a:p>
            <a:r>
              <a:rPr lang="en-US" sz="2000" dirty="0"/>
              <a:t>Scope: </a:t>
            </a:r>
            <a:r>
              <a:rPr lang="en-US" sz="1800" dirty="0"/>
              <a:t> Provide coordinated care across multiple services to Georgia Foster Care </a:t>
            </a:r>
            <a:r>
              <a:rPr lang="en-US" sz="1800" dirty="0" smtClean="0"/>
              <a:t>membership while demonstrating improvement in member health outcomes</a:t>
            </a:r>
          </a:p>
          <a:p>
            <a:r>
              <a:rPr lang="en-US" sz="1800" dirty="0" smtClean="0"/>
              <a:t>Requirements driven by federal foster care and Kenny A Decree</a:t>
            </a:r>
          </a:p>
          <a:p>
            <a:pPr lvl="1"/>
            <a:r>
              <a:rPr lang="en-US" sz="1800" dirty="0" smtClean="0"/>
              <a:t>Care Coordination Team</a:t>
            </a:r>
          </a:p>
          <a:p>
            <a:pPr lvl="1"/>
            <a:r>
              <a:rPr lang="en-US" sz="1800" dirty="0" smtClean="0"/>
              <a:t>Enhanced Provider Network</a:t>
            </a:r>
          </a:p>
          <a:p>
            <a:pPr lvl="1"/>
            <a:r>
              <a:rPr lang="en-US" sz="1800" dirty="0" smtClean="0"/>
              <a:t>24/7 Intake Communication Center</a:t>
            </a:r>
          </a:p>
          <a:p>
            <a:pPr lvl="1"/>
            <a:r>
              <a:rPr lang="en-US" sz="1800" dirty="0" smtClean="0"/>
              <a:t>Ombudsman Team</a:t>
            </a:r>
          </a:p>
          <a:p>
            <a:pPr lvl="1"/>
            <a:r>
              <a:rPr lang="en-US" sz="1800" dirty="0" smtClean="0"/>
              <a:t>Psychotropic Medication Management Program</a:t>
            </a:r>
          </a:p>
          <a:p>
            <a:pPr lvl="1"/>
            <a:r>
              <a:rPr lang="en-US" sz="1800" dirty="0" smtClean="0"/>
              <a:t>Dental and Medical Home</a:t>
            </a:r>
          </a:p>
          <a:p>
            <a:pPr lvl="1"/>
            <a:r>
              <a:rPr lang="en-US" sz="1800" dirty="0" smtClean="0"/>
              <a:t>Trauma informed and System of Care training across all agencies</a:t>
            </a:r>
          </a:p>
          <a:p>
            <a:pPr lvl="1"/>
            <a:r>
              <a:rPr lang="en-US" sz="1800" dirty="0" smtClean="0"/>
              <a:t>Virtual Health Record</a:t>
            </a:r>
          </a:p>
          <a:p>
            <a:pPr lvl="1"/>
            <a:r>
              <a:rPr lang="en-US" sz="1800" dirty="0" smtClean="0"/>
              <a:t>Advocacy Engagement and Steering Committee</a:t>
            </a:r>
          </a:p>
          <a:p>
            <a:pPr lvl="1"/>
            <a:r>
              <a:rPr lang="en-US" sz="1800" dirty="0" smtClean="0"/>
              <a:t>Enhanced interagency collaboration</a:t>
            </a:r>
          </a:p>
          <a:p>
            <a:pPr lvl="1"/>
            <a:r>
              <a:rPr lang="en-US" sz="1800" dirty="0" smtClean="0"/>
              <a:t>Standardized reporting and monitoring</a:t>
            </a:r>
          </a:p>
          <a:p>
            <a:pPr lvl="1"/>
            <a:r>
              <a:rPr lang="en-US" sz="1800" dirty="0" smtClean="0"/>
              <a:t>Value Based Purchasing</a:t>
            </a:r>
          </a:p>
          <a:p>
            <a:pPr lvl="1"/>
            <a:endParaRPr lang="en-US" sz="2000" dirty="0" smtClean="0"/>
          </a:p>
          <a:p>
            <a:pPr marL="457200" lvl="1" indent="0">
              <a:buNone/>
            </a:pPr>
            <a:endParaRPr lang="en-US" sz="20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7ABB1C-0650-40FA-827B-3848C21CEA7E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5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753100"/>
            <a:ext cx="274320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27331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Georgia Families 360°</a:t>
            </a:r>
            <a:b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By the Numbers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19200"/>
            <a:ext cx="8229600" cy="4525963"/>
          </a:xfrm>
        </p:spPr>
        <p:txBody>
          <a:bodyPr/>
          <a:lstStyle/>
          <a:p>
            <a:pPr lvl="1">
              <a:defRPr/>
            </a:pPr>
            <a:endParaRPr lang="en-US" dirty="0" smtClean="0"/>
          </a:p>
          <a:p>
            <a:pPr lvl="1">
              <a:defRPr/>
            </a:pPr>
            <a:endParaRPr lang="en-US" dirty="0" smtClean="0"/>
          </a:p>
          <a:p>
            <a:pPr marL="457200" lvl="1" indent="0">
              <a:buFont typeface="Arial" pitchFamily="34" charset="0"/>
              <a:buNone/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F0A8A6-77A7-4778-B186-8706EFB9BD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4212331"/>
              </p:ext>
            </p:extLst>
          </p:nvPr>
        </p:nvGraphicFramePr>
        <p:xfrm>
          <a:off x="609600" y="1371600"/>
          <a:ext cx="3597275" cy="4427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4" name="Document" r:id="rId3" imgW="6875389" imgH="8460798" progId="Word.Document.8">
                  <p:embed/>
                </p:oleObj>
              </mc:Choice>
              <mc:Fallback>
                <p:oleObj name="Document" r:id="rId3" imgW="6875389" imgH="8460798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371600"/>
                        <a:ext cx="3597275" cy="4427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295860" y="1426265"/>
            <a:ext cx="4724400" cy="1954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buFont typeface="Arial" pitchFamily="34" charset="0"/>
              <a:buChar char="•"/>
            </a:pPr>
            <a:r>
              <a:rPr lang="en-US" sz="1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Membership </a:t>
            </a:r>
            <a:r>
              <a:rPr lang="en-US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(~23,051 as of July 2014)</a:t>
            </a:r>
            <a:endParaRPr lang="en-US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n-US" sz="14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itchFamily="34" charset="0"/>
              <a:buChar char="•"/>
            </a:pPr>
            <a:endParaRPr lang="en-US" sz="13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3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Arial" pitchFamily="34" charset="0"/>
              <a:buChar char="•"/>
            </a:pPr>
            <a:endParaRPr lang="en-US" sz="13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13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3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14400" y="990600"/>
            <a:ext cx="1066800" cy="338554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sz="1600" b="1" dirty="0">
                <a:solidFill>
                  <a:prstClr val="black"/>
                </a:solidFill>
              </a:rPr>
              <a:t>Tennessee</a:t>
            </a:r>
          </a:p>
        </p:txBody>
      </p:sp>
      <p:sp>
        <p:nvSpPr>
          <p:cNvPr id="8" name="TextBox 7"/>
          <p:cNvSpPr txBox="1"/>
          <p:nvPr/>
        </p:nvSpPr>
        <p:spPr>
          <a:xfrm rot="2527114">
            <a:off x="2894370" y="2433418"/>
            <a:ext cx="1478920" cy="338554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sz="1600" b="1" dirty="0">
                <a:solidFill>
                  <a:prstClr val="black"/>
                </a:solidFill>
              </a:rPr>
              <a:t>South Carolina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828800" y="5334000"/>
            <a:ext cx="1066800" cy="338554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sz="1600" b="1" dirty="0">
                <a:solidFill>
                  <a:prstClr val="black"/>
                </a:solidFill>
              </a:rPr>
              <a:t>Florida</a:t>
            </a:r>
          </a:p>
        </p:txBody>
      </p:sp>
      <p:sp>
        <p:nvSpPr>
          <p:cNvPr id="10" name="TextBox 9"/>
          <p:cNvSpPr txBox="1"/>
          <p:nvPr/>
        </p:nvSpPr>
        <p:spPr>
          <a:xfrm rot="16563387">
            <a:off x="75132" y="3174194"/>
            <a:ext cx="1066800" cy="338554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sz="1600" b="1" dirty="0">
                <a:solidFill>
                  <a:prstClr val="black"/>
                </a:solidFill>
              </a:rPr>
              <a:t>Alabama</a:t>
            </a:r>
          </a:p>
        </p:txBody>
      </p:sp>
      <p:pic>
        <p:nvPicPr>
          <p:cNvPr id="11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753100"/>
            <a:ext cx="274320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8990603"/>
              </p:ext>
            </p:extLst>
          </p:nvPr>
        </p:nvGraphicFramePr>
        <p:xfrm>
          <a:off x="4876800" y="3891754"/>
          <a:ext cx="3505200" cy="186134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48407"/>
                <a:gridCol w="1356793"/>
              </a:tblGrid>
              <a:tr h="277123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Georgia Families 360° REGION  BREAKDOWN </a:t>
                      </a:r>
                      <a:endParaRPr lang="en-US" sz="11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9525" marR="9525" marT="9525" marB="9525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2631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Region</a:t>
                      </a:r>
                      <a:endParaRPr lang="en-US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Member Count</a:t>
                      </a:r>
                      <a:endParaRPr lang="en-US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9525" marR="9525" marT="9525" marB="9525" anchor="ctr"/>
                </a:tc>
              </a:tr>
              <a:tr h="22631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Atlanta</a:t>
                      </a:r>
                      <a:endParaRPr lang="en-US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12,420</a:t>
                      </a:r>
                      <a:endParaRPr lang="en-US" sz="11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9525" marR="9525" marT="9525" marB="9525"/>
                </a:tc>
              </a:tr>
              <a:tr h="22631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Central</a:t>
                      </a:r>
                      <a:endParaRPr lang="en-US" sz="11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2,851</a:t>
                      </a:r>
                      <a:endParaRPr lang="en-US" sz="11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9525" marR="9525" marT="9525" marB="9525"/>
                </a:tc>
              </a:tr>
              <a:tr h="22631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East</a:t>
                      </a:r>
                      <a:endParaRPr lang="en-US" sz="11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1,138</a:t>
                      </a:r>
                      <a:endParaRPr lang="en-US" sz="11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9525" marR="9525" marT="9525" marB="9525"/>
                </a:tc>
              </a:tr>
              <a:tr h="22631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North</a:t>
                      </a:r>
                      <a:endParaRPr lang="en-US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2,751</a:t>
                      </a:r>
                      <a:endParaRPr lang="en-US" sz="11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9525" marR="9525" marT="9525" marB="9525"/>
                </a:tc>
              </a:tr>
              <a:tr h="22631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Southeast</a:t>
                      </a:r>
                      <a:endParaRPr lang="en-US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2,076</a:t>
                      </a:r>
                      <a:endParaRPr lang="en-US" sz="11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9525" marR="9525" marT="9525" marB="9525"/>
                </a:tc>
              </a:tr>
              <a:tr h="22631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Southwest</a:t>
                      </a:r>
                      <a:endParaRPr lang="en-US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1,815</a:t>
                      </a:r>
                      <a:endParaRPr lang="en-US" sz="11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9525" marR="9525" marT="9525" marB="9525"/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2896970"/>
              </p:ext>
            </p:extLst>
          </p:nvPr>
        </p:nvGraphicFramePr>
        <p:xfrm>
          <a:off x="4800600" y="1981200"/>
          <a:ext cx="3505200" cy="16764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25059"/>
                <a:gridCol w="1180141"/>
              </a:tblGrid>
              <a:tr h="256050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Georgia Families 360° COUNT</a:t>
                      </a:r>
                      <a:r>
                        <a:rPr lang="en-US" sz="1200" baseline="0" dirty="0" smtClean="0">
                          <a:effectLst/>
                        </a:rPr>
                        <a:t> BY PROGRAM</a:t>
                      </a:r>
                      <a:endParaRPr lang="en-US" sz="11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9525" marR="9525" marT="9525" marB="9525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3672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Program</a:t>
                      </a:r>
                      <a:endParaRPr lang="en-US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Member Count</a:t>
                      </a:r>
                      <a:endParaRPr lang="en-US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9525" marR="9525" marT="9525" marB="9525" anchor="ctr"/>
                </a:tc>
              </a:tr>
              <a:tr h="23672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Adoptive Assistance</a:t>
                      </a:r>
                      <a:endParaRPr lang="en-US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12,937</a:t>
                      </a:r>
                      <a:endParaRPr lang="en-US" sz="11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9525" marR="9525" marT="9525" marB="9525"/>
                </a:tc>
              </a:tr>
              <a:tr h="23672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Foster Care</a:t>
                      </a:r>
                      <a:endParaRPr lang="en-US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+mn-lt"/>
                          <a:ea typeface="+mn-ea"/>
                        </a:rPr>
                        <a:t>9,464</a:t>
                      </a:r>
                      <a:endParaRPr lang="en-US" sz="11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9525" marR="9525" marT="9525" marB="9525"/>
                </a:tc>
              </a:tr>
              <a:tr h="23672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Juvenile Justice</a:t>
                      </a:r>
                      <a:endParaRPr lang="en-US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236</a:t>
                      </a:r>
                      <a:endParaRPr lang="en-US" sz="11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9525" marR="9525" marT="9525" marB="9525"/>
                </a:tc>
              </a:tr>
              <a:tr h="23672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CHAFFEE(Former Foster</a:t>
                      </a:r>
                      <a:r>
                        <a:rPr lang="en-US" sz="1100" baseline="0" dirty="0" smtClean="0">
                          <a:effectLst/>
                        </a:rPr>
                        <a:t> Care)</a:t>
                      </a:r>
                      <a:endParaRPr lang="en-US" sz="11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185</a:t>
                      </a:r>
                      <a:endParaRPr lang="en-US" sz="11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9525" marR="9525" marT="9525" marB="9525"/>
                </a:tc>
              </a:tr>
              <a:tr h="23672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effectLst/>
                        </a:rPr>
                        <a:t>Temporay</a:t>
                      </a:r>
                      <a:r>
                        <a:rPr lang="en-US" sz="1100" dirty="0">
                          <a:effectLst/>
                        </a:rPr>
                        <a:t> Newborns</a:t>
                      </a:r>
                      <a:endParaRPr lang="en-US" sz="11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229</a:t>
                      </a:r>
                      <a:endParaRPr lang="en-US" sz="11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9525" marR="9525" marT="9525" marB="9525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74061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GF 360 Numerical Data</a:t>
            </a:r>
            <a:br>
              <a:rPr lang="en-US" dirty="0" smtClean="0"/>
            </a:br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8610600" cy="4525963"/>
          </a:xfrm>
        </p:spPr>
        <p:txBody>
          <a:bodyPr/>
          <a:lstStyle/>
          <a:p>
            <a:r>
              <a:rPr lang="en-US" sz="2800" dirty="0" smtClean="0"/>
              <a:t>82%of all total membership located in 51 of 159 counties across the state</a:t>
            </a:r>
          </a:p>
          <a:p>
            <a:r>
              <a:rPr lang="en-US" sz="2800" dirty="0" smtClean="0"/>
              <a:t>Top 5 counties:  Fulton, DeKalb, Gwinnett, Cobb, Clayton</a:t>
            </a:r>
          </a:p>
          <a:p>
            <a:r>
              <a:rPr lang="en-US" sz="2800" dirty="0" smtClean="0"/>
              <a:t>Top 5 BH Diagnosis: ADHD, Psychosis, Conduct DO, Depressive DO, Affective DO</a:t>
            </a:r>
          </a:p>
          <a:p>
            <a:r>
              <a:rPr lang="en-US" sz="2800" dirty="0" smtClean="0"/>
              <a:t>Male 52%:  Female 48%</a:t>
            </a:r>
          </a:p>
          <a:p>
            <a:r>
              <a:rPr lang="en-US" sz="2800" dirty="0" smtClean="0"/>
              <a:t>0-6=24%; 7-12=31%; 13-18=39%; </a:t>
            </a:r>
            <a:r>
              <a:rPr lang="en-US" sz="2800" u="sng" dirty="0" smtClean="0"/>
              <a:t>&gt;</a:t>
            </a:r>
            <a:r>
              <a:rPr lang="en-US" sz="2800" dirty="0" smtClean="0"/>
              <a:t>19=4.3%</a:t>
            </a:r>
          </a:p>
          <a:p>
            <a:r>
              <a:rPr lang="en-US" sz="2800" dirty="0" smtClean="0"/>
              <a:t>Members between 17-20  = 3577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0213A5-54BE-481C-AAE7-BFA06AAE4289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4327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QUESTIONS?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51C24F-4A5C-4CEB-9FB2-6DE6C63C4EAF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753100"/>
            <a:ext cx="274320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C:\Users\ad27197\AppData\Local\Microsoft\Windows\Temporary Internet Files\Content.IE5\AF4KI6KI\MC900441498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428" y="1600428"/>
            <a:ext cx="3657143" cy="3657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0111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C2AC34-9FE8-41C7-93D7-7BB1473F196C}" type="slidenum">
              <a:rPr lang="en-US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762000" y="3733800"/>
            <a:ext cx="586740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endParaRPr lang="en-US" sz="2600" dirty="0">
              <a:solidFill>
                <a:schemeClr val="tx1">
                  <a:tint val="75000"/>
                </a:schemeClr>
              </a:solidFill>
            </a:endParaRPr>
          </a:p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2600" dirty="0" smtClean="0">
                <a:solidFill>
                  <a:schemeClr val="tx1">
                    <a:tint val="75000"/>
                  </a:schemeClr>
                </a:solidFill>
              </a:rPr>
              <a:t>August 2014</a:t>
            </a:r>
            <a:endParaRPr lang="en-US" sz="2600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381000" y="685800"/>
            <a:ext cx="66294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buNone/>
            </a:pPr>
            <a:r>
              <a:rPr lang="en-US" sz="3200" b="1" dirty="0" smtClean="0"/>
              <a:t>Center for Medicaid and Medicare Innovation Grant Overview</a:t>
            </a:r>
          </a:p>
          <a:p>
            <a:pPr algn="ctr">
              <a:buNone/>
            </a:pPr>
            <a:endParaRPr lang="en-US" sz="3200" b="1" dirty="0" smtClean="0"/>
          </a:p>
          <a:p>
            <a:pPr algn="ctr">
              <a:buNone/>
            </a:pPr>
            <a:r>
              <a:rPr lang="en-US" sz="3200" b="1" dirty="0" smtClean="0"/>
              <a:t>Georgia Families 360 Youth Transitioning Out of Foster Care</a:t>
            </a:r>
            <a:endParaRPr lang="en-US" sz="32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5744" y="457200"/>
            <a:ext cx="2048256" cy="16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86600" y="3505200"/>
            <a:ext cx="2057400" cy="1447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86600" y="1981200"/>
            <a:ext cx="2057400" cy="16001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753100"/>
            <a:ext cx="274320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6506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AGP RS Theme">
      <a:dk1>
        <a:sysClr val="windowText" lastClr="000000"/>
      </a:dk1>
      <a:lt1>
        <a:sysClr val="window" lastClr="FFFFFF"/>
      </a:lt1>
      <a:dk2>
        <a:srgbClr val="7FA9AE"/>
      </a:dk2>
      <a:lt2>
        <a:srgbClr val="A192B2"/>
      </a:lt2>
      <a:accent1>
        <a:srgbClr val="FF5C39"/>
      </a:accent1>
      <a:accent2>
        <a:srgbClr val="EDE04B"/>
      </a:accent2>
      <a:accent3>
        <a:srgbClr val="B3A369"/>
      </a:accent3>
      <a:accent4>
        <a:srgbClr val="6CA745"/>
      </a:accent4>
      <a:accent5>
        <a:srgbClr val="0087C0"/>
      </a:accent5>
      <a:accent6>
        <a:srgbClr val="DE7C00"/>
      </a:accent6>
      <a:hlink>
        <a:srgbClr val="7FA9AE"/>
      </a:hlink>
      <a:folHlink>
        <a:srgbClr val="A19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Amerigroup PPT Template">
  <a:themeElements>
    <a:clrScheme name="Amerigroup">
      <a:dk1>
        <a:sysClr val="windowText" lastClr="000000"/>
      </a:dk1>
      <a:lt1>
        <a:sysClr val="window" lastClr="FFFFFF"/>
      </a:lt1>
      <a:dk2>
        <a:srgbClr val="7FA9AE"/>
      </a:dk2>
      <a:lt2>
        <a:srgbClr val="A192B2"/>
      </a:lt2>
      <a:accent1>
        <a:srgbClr val="FF5C39"/>
      </a:accent1>
      <a:accent2>
        <a:srgbClr val="EDE04B"/>
      </a:accent2>
      <a:accent3>
        <a:srgbClr val="B3A369"/>
      </a:accent3>
      <a:accent4>
        <a:srgbClr val="6CA745"/>
      </a:accent4>
      <a:accent5>
        <a:srgbClr val="0087C0"/>
      </a:accent5>
      <a:accent6>
        <a:srgbClr val="DE7C00"/>
      </a:accent6>
      <a:hlink>
        <a:srgbClr val="FFFFFF"/>
      </a:hlink>
      <a:folHlink>
        <a:srgbClr val="FFFFFF"/>
      </a:folHlink>
    </a:clrScheme>
    <a:fontScheme name="Amerigroup">
      <a:majorFont>
        <a:latin typeface="Calvert MT Std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Amerigroup PPT Template">
  <a:themeElements>
    <a:clrScheme name="Amerigroup">
      <a:dk1>
        <a:sysClr val="windowText" lastClr="000000"/>
      </a:dk1>
      <a:lt1>
        <a:sysClr val="window" lastClr="FFFFFF"/>
      </a:lt1>
      <a:dk2>
        <a:srgbClr val="7FA9AE"/>
      </a:dk2>
      <a:lt2>
        <a:srgbClr val="A192B2"/>
      </a:lt2>
      <a:accent1>
        <a:srgbClr val="FF5C39"/>
      </a:accent1>
      <a:accent2>
        <a:srgbClr val="EDE04B"/>
      </a:accent2>
      <a:accent3>
        <a:srgbClr val="B3A369"/>
      </a:accent3>
      <a:accent4>
        <a:srgbClr val="6CA745"/>
      </a:accent4>
      <a:accent5>
        <a:srgbClr val="0087C0"/>
      </a:accent5>
      <a:accent6>
        <a:srgbClr val="DE7C00"/>
      </a:accent6>
      <a:hlink>
        <a:srgbClr val="FFFFFF"/>
      </a:hlink>
      <a:folHlink>
        <a:srgbClr val="FFFFFF"/>
      </a:folHlink>
    </a:clrScheme>
    <a:fontScheme name="Amerigroup">
      <a:majorFont>
        <a:latin typeface="Calvert MT Std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9887</TotalTime>
  <Words>615</Words>
  <Application>Microsoft Office PowerPoint</Application>
  <PresentationFormat>On-screen Show (4:3)</PresentationFormat>
  <Paragraphs>141</Paragraphs>
  <Slides>12</Slides>
  <Notes>6</Notes>
  <HiddenSlides>0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blank</vt:lpstr>
      <vt:lpstr>1_Amerigroup PPT Template</vt:lpstr>
      <vt:lpstr>2_Amerigroup PPT Template</vt:lpstr>
      <vt:lpstr>Document</vt:lpstr>
      <vt:lpstr>PowerPoint Presentation</vt:lpstr>
      <vt:lpstr>Georgia Families 360°: Primary Goals</vt:lpstr>
      <vt:lpstr>Ways of Reaching Our Goals </vt:lpstr>
      <vt:lpstr>Planning for Implementation</vt:lpstr>
      <vt:lpstr>GF 360 Program Requirements</vt:lpstr>
      <vt:lpstr>Georgia Families 360° By the Numbers</vt:lpstr>
      <vt:lpstr>GF 360 Numerical Data Summary</vt:lpstr>
      <vt:lpstr>QUESTIONS?</vt:lpstr>
      <vt:lpstr>PowerPoint Presentation</vt:lpstr>
      <vt:lpstr>Key Grant Points</vt:lpstr>
      <vt:lpstr>Key Grant Points (cont.)</vt:lpstr>
      <vt:lpstr>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DavidBolt</dc:creator>
  <cp:lastModifiedBy>Rockette, Earlie</cp:lastModifiedBy>
  <cp:revision>130</cp:revision>
  <dcterms:created xsi:type="dcterms:W3CDTF">2014-04-28T04:39:43Z</dcterms:created>
  <dcterms:modified xsi:type="dcterms:W3CDTF">2014-08-05T15:20:38Z</dcterms:modified>
</cp:coreProperties>
</file>